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69" r:id="rId15"/>
    <p:sldId id="270" r:id="rId16"/>
    <p:sldId id="275" r:id="rId17"/>
    <p:sldId id="271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4A3436-56C8-4E30-A892-6F8F9789A99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A8593426-EB72-42FD-B591-3617522022B7}">
      <dgm:prSet/>
      <dgm:spPr/>
      <dgm:t>
        <a:bodyPr/>
        <a:lstStyle/>
        <a:p>
          <a:r>
            <a:rPr lang="ru-RU"/>
            <a:t>Кодирование и декодирование</a:t>
          </a:r>
          <a:endParaRPr lang="en-US"/>
        </a:p>
      </dgm:t>
    </dgm:pt>
    <dgm:pt modelId="{624E53BD-4DE3-414D-AE53-9DAD9588F79B}" type="parTrans" cxnId="{3BAD3EBD-FC5F-4E6C-BCD2-C33C611776FF}">
      <dgm:prSet/>
      <dgm:spPr/>
      <dgm:t>
        <a:bodyPr/>
        <a:lstStyle/>
        <a:p>
          <a:endParaRPr lang="en-US"/>
        </a:p>
      </dgm:t>
    </dgm:pt>
    <dgm:pt modelId="{CAC10E96-D166-4538-B872-A6F94F5171DB}" type="sibTrans" cxnId="{3BAD3EBD-FC5F-4E6C-BCD2-C33C611776FF}">
      <dgm:prSet/>
      <dgm:spPr/>
      <dgm:t>
        <a:bodyPr/>
        <a:lstStyle/>
        <a:p>
          <a:endParaRPr lang="en-US"/>
        </a:p>
      </dgm:t>
    </dgm:pt>
    <dgm:pt modelId="{CE008FEF-7FE8-46AA-A659-ABB1F03060A1}">
      <dgm:prSet/>
      <dgm:spPr/>
      <dgm:t>
        <a:bodyPr/>
        <a:lstStyle/>
        <a:p>
          <a:r>
            <a:rPr lang="ru-RU"/>
            <a:t>Представление позы, движения и жеста – нет стандартов и согласований. </a:t>
          </a:r>
          <a:endParaRPr lang="en-US"/>
        </a:p>
      </dgm:t>
    </dgm:pt>
    <dgm:pt modelId="{1AB379F4-E5F0-4484-9A04-303705E39513}" type="parTrans" cxnId="{F15CE654-1CCC-4359-BC7B-BB0D52FCBAEE}">
      <dgm:prSet/>
      <dgm:spPr/>
      <dgm:t>
        <a:bodyPr/>
        <a:lstStyle/>
        <a:p>
          <a:endParaRPr lang="en-US"/>
        </a:p>
      </dgm:t>
    </dgm:pt>
    <dgm:pt modelId="{CC345C62-BA4C-4729-BA0F-2EEA7A5FD1E0}" type="sibTrans" cxnId="{F15CE654-1CCC-4359-BC7B-BB0D52FCBAEE}">
      <dgm:prSet/>
      <dgm:spPr/>
      <dgm:t>
        <a:bodyPr/>
        <a:lstStyle/>
        <a:p>
          <a:endParaRPr lang="en-US"/>
        </a:p>
      </dgm:t>
    </dgm:pt>
    <dgm:pt modelId="{98E576ED-A5CD-4CB5-B77B-3AA2951C9966}" type="pres">
      <dgm:prSet presAssocID="{E64A3436-56C8-4E30-A892-6F8F9789A995}" presName="linear" presStyleCnt="0">
        <dgm:presLayoutVars>
          <dgm:animLvl val="lvl"/>
          <dgm:resizeHandles val="exact"/>
        </dgm:presLayoutVars>
      </dgm:prSet>
      <dgm:spPr/>
    </dgm:pt>
    <dgm:pt modelId="{A33F6B73-F8F6-488B-BB08-8567FE7DC81D}" type="pres">
      <dgm:prSet presAssocID="{A8593426-EB72-42FD-B591-3617522022B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74AD2E58-A13B-48E0-95BE-3370948B85F6}" type="pres">
      <dgm:prSet presAssocID="{CAC10E96-D166-4538-B872-A6F94F5171DB}" presName="spacer" presStyleCnt="0"/>
      <dgm:spPr/>
    </dgm:pt>
    <dgm:pt modelId="{9140C03B-F655-48D1-A072-2F6482A4305F}" type="pres">
      <dgm:prSet presAssocID="{CE008FEF-7FE8-46AA-A659-ABB1F03060A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6DAFAA0C-7670-462A-AEAD-99A0C62444AA}" type="presOf" srcId="{CE008FEF-7FE8-46AA-A659-ABB1F03060A1}" destId="{9140C03B-F655-48D1-A072-2F6482A4305F}" srcOrd="0" destOrd="0" presId="urn:microsoft.com/office/officeart/2005/8/layout/vList2"/>
    <dgm:cxn modelId="{D54D2F69-9D20-412C-9912-CC57BB0592F7}" type="presOf" srcId="{A8593426-EB72-42FD-B591-3617522022B7}" destId="{A33F6B73-F8F6-488B-BB08-8567FE7DC81D}" srcOrd="0" destOrd="0" presId="urn:microsoft.com/office/officeart/2005/8/layout/vList2"/>
    <dgm:cxn modelId="{F15CE654-1CCC-4359-BC7B-BB0D52FCBAEE}" srcId="{E64A3436-56C8-4E30-A892-6F8F9789A995}" destId="{CE008FEF-7FE8-46AA-A659-ABB1F03060A1}" srcOrd="1" destOrd="0" parTransId="{1AB379F4-E5F0-4484-9A04-303705E39513}" sibTransId="{CC345C62-BA4C-4729-BA0F-2EEA7A5FD1E0}"/>
    <dgm:cxn modelId="{3BAD3EBD-FC5F-4E6C-BCD2-C33C611776FF}" srcId="{E64A3436-56C8-4E30-A892-6F8F9789A995}" destId="{A8593426-EB72-42FD-B591-3617522022B7}" srcOrd="0" destOrd="0" parTransId="{624E53BD-4DE3-414D-AE53-9DAD9588F79B}" sibTransId="{CAC10E96-D166-4538-B872-A6F94F5171DB}"/>
    <dgm:cxn modelId="{BA7082C3-B726-4E73-AD80-96A89A5D87CE}" type="presOf" srcId="{E64A3436-56C8-4E30-A892-6F8F9789A995}" destId="{98E576ED-A5CD-4CB5-B77B-3AA2951C9966}" srcOrd="0" destOrd="0" presId="urn:microsoft.com/office/officeart/2005/8/layout/vList2"/>
    <dgm:cxn modelId="{40C7FD0C-EC3A-4F7E-BE27-BDD42189CA1B}" type="presParOf" srcId="{98E576ED-A5CD-4CB5-B77B-3AA2951C9966}" destId="{A33F6B73-F8F6-488B-BB08-8567FE7DC81D}" srcOrd="0" destOrd="0" presId="urn:microsoft.com/office/officeart/2005/8/layout/vList2"/>
    <dgm:cxn modelId="{C757C192-4BF3-4C3E-9EEE-CF388FCFFBDC}" type="presParOf" srcId="{98E576ED-A5CD-4CB5-B77B-3AA2951C9966}" destId="{74AD2E58-A13B-48E0-95BE-3370948B85F6}" srcOrd="1" destOrd="0" presId="urn:microsoft.com/office/officeart/2005/8/layout/vList2"/>
    <dgm:cxn modelId="{CCDE8D21-EE9B-4CFE-B2F3-6709E383C218}" type="presParOf" srcId="{98E576ED-A5CD-4CB5-B77B-3AA2951C9966}" destId="{9140C03B-F655-48D1-A072-2F6482A4305F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71F7E9-2D8F-4D81-B138-02ACF5615C8C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FFBFF32-5115-4D44-8346-0D8BF884C847}">
      <dgm:prSet/>
      <dgm:spPr/>
      <dgm:t>
        <a:bodyPr/>
        <a:lstStyle/>
        <a:p>
          <a:r>
            <a:rPr lang="ru-RU"/>
            <a:t>Ни одна система не сочетает в себе выразительную анимацию и выбор поведения</a:t>
          </a:r>
          <a:endParaRPr lang="en-US"/>
        </a:p>
      </dgm:t>
    </dgm:pt>
    <dgm:pt modelId="{01DE9D21-B933-44E7-9BF1-CF39C9F105F2}" type="parTrans" cxnId="{233A4E23-A6DA-45B0-8806-CB8546CC1059}">
      <dgm:prSet/>
      <dgm:spPr/>
      <dgm:t>
        <a:bodyPr/>
        <a:lstStyle/>
        <a:p>
          <a:endParaRPr lang="en-US"/>
        </a:p>
      </dgm:t>
    </dgm:pt>
    <dgm:pt modelId="{03B8F4A0-6B8D-4DBD-8E90-F8B9249A801C}" type="sibTrans" cxnId="{233A4E23-A6DA-45B0-8806-CB8546CC1059}">
      <dgm:prSet/>
      <dgm:spPr/>
      <dgm:t>
        <a:bodyPr/>
        <a:lstStyle/>
        <a:p>
          <a:endParaRPr lang="en-US"/>
        </a:p>
      </dgm:t>
    </dgm:pt>
    <dgm:pt modelId="{513BB373-3834-4F64-9CC8-048A5BAFFA2B}">
      <dgm:prSet/>
      <dgm:spPr/>
      <dgm:t>
        <a:bodyPr/>
        <a:lstStyle/>
        <a:p>
          <a:r>
            <a:rPr lang="ru-RU"/>
            <a:t>Методология слабенькая </a:t>
          </a:r>
          <a:endParaRPr lang="en-US"/>
        </a:p>
      </dgm:t>
    </dgm:pt>
    <dgm:pt modelId="{3087ADF3-0EB5-4B9C-B8B0-DDCF24881D0A}" type="parTrans" cxnId="{B4A6C6A5-C54D-4E0C-8850-08FA88CD2EBB}">
      <dgm:prSet/>
      <dgm:spPr/>
      <dgm:t>
        <a:bodyPr/>
        <a:lstStyle/>
        <a:p>
          <a:endParaRPr lang="en-US"/>
        </a:p>
      </dgm:t>
    </dgm:pt>
    <dgm:pt modelId="{E65874B4-2743-4427-91D2-28B375FC062D}" type="sibTrans" cxnId="{B4A6C6A5-C54D-4E0C-8850-08FA88CD2EBB}">
      <dgm:prSet/>
      <dgm:spPr/>
      <dgm:t>
        <a:bodyPr/>
        <a:lstStyle/>
        <a:p>
          <a:endParaRPr lang="en-US"/>
        </a:p>
      </dgm:t>
    </dgm:pt>
    <dgm:pt modelId="{194A09E7-4D98-47D3-B537-8C55481B6603}" type="pres">
      <dgm:prSet presAssocID="{4F71F7E9-2D8F-4D81-B138-02ACF5615C8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4597519-6FAD-40AC-BFDC-BBDAA09BB2EE}" type="pres">
      <dgm:prSet presAssocID="{1FFBFF32-5115-4D44-8346-0D8BF884C847}" presName="hierRoot1" presStyleCnt="0"/>
      <dgm:spPr/>
    </dgm:pt>
    <dgm:pt modelId="{A859D29C-FBFB-4EC1-B6AC-E63BB4F5339F}" type="pres">
      <dgm:prSet presAssocID="{1FFBFF32-5115-4D44-8346-0D8BF884C847}" presName="composite" presStyleCnt="0"/>
      <dgm:spPr/>
    </dgm:pt>
    <dgm:pt modelId="{75AC84C9-23E7-4E7C-981A-EC796F85F376}" type="pres">
      <dgm:prSet presAssocID="{1FFBFF32-5115-4D44-8346-0D8BF884C847}" presName="background" presStyleLbl="node0" presStyleIdx="0" presStyleCnt="2"/>
      <dgm:spPr/>
    </dgm:pt>
    <dgm:pt modelId="{33C82618-74A0-4D7C-AD4B-98637B16832C}" type="pres">
      <dgm:prSet presAssocID="{1FFBFF32-5115-4D44-8346-0D8BF884C847}" presName="text" presStyleLbl="fgAcc0" presStyleIdx="0" presStyleCnt="2">
        <dgm:presLayoutVars>
          <dgm:chPref val="3"/>
        </dgm:presLayoutVars>
      </dgm:prSet>
      <dgm:spPr/>
    </dgm:pt>
    <dgm:pt modelId="{1565E298-183E-4F0F-91B7-884FD0AFA892}" type="pres">
      <dgm:prSet presAssocID="{1FFBFF32-5115-4D44-8346-0D8BF884C847}" presName="hierChild2" presStyleCnt="0"/>
      <dgm:spPr/>
    </dgm:pt>
    <dgm:pt modelId="{D5ACFAB0-CC90-4806-B9F9-885A86958F74}" type="pres">
      <dgm:prSet presAssocID="{513BB373-3834-4F64-9CC8-048A5BAFFA2B}" presName="hierRoot1" presStyleCnt="0"/>
      <dgm:spPr/>
    </dgm:pt>
    <dgm:pt modelId="{73977287-FFB3-4D68-BC88-6FE94DDFB537}" type="pres">
      <dgm:prSet presAssocID="{513BB373-3834-4F64-9CC8-048A5BAFFA2B}" presName="composite" presStyleCnt="0"/>
      <dgm:spPr/>
    </dgm:pt>
    <dgm:pt modelId="{ABA0508D-3BC6-477D-8B62-44A81F92B43F}" type="pres">
      <dgm:prSet presAssocID="{513BB373-3834-4F64-9CC8-048A5BAFFA2B}" presName="background" presStyleLbl="node0" presStyleIdx="1" presStyleCnt="2"/>
      <dgm:spPr/>
    </dgm:pt>
    <dgm:pt modelId="{5103493B-680F-40B3-8080-E1FBCC140472}" type="pres">
      <dgm:prSet presAssocID="{513BB373-3834-4F64-9CC8-048A5BAFFA2B}" presName="text" presStyleLbl="fgAcc0" presStyleIdx="1" presStyleCnt="2">
        <dgm:presLayoutVars>
          <dgm:chPref val="3"/>
        </dgm:presLayoutVars>
      </dgm:prSet>
      <dgm:spPr/>
    </dgm:pt>
    <dgm:pt modelId="{86C51E28-CD95-4E13-A083-62044664AF3D}" type="pres">
      <dgm:prSet presAssocID="{513BB373-3834-4F64-9CC8-048A5BAFFA2B}" presName="hierChild2" presStyleCnt="0"/>
      <dgm:spPr/>
    </dgm:pt>
  </dgm:ptLst>
  <dgm:cxnLst>
    <dgm:cxn modelId="{233A4E23-A6DA-45B0-8806-CB8546CC1059}" srcId="{4F71F7E9-2D8F-4D81-B138-02ACF5615C8C}" destId="{1FFBFF32-5115-4D44-8346-0D8BF884C847}" srcOrd="0" destOrd="0" parTransId="{01DE9D21-B933-44E7-9BF1-CF39C9F105F2}" sibTransId="{03B8F4A0-6B8D-4DBD-8E90-F8B9249A801C}"/>
    <dgm:cxn modelId="{243DFD3C-35DD-409C-9A06-77B8A22287EB}" type="presOf" srcId="{513BB373-3834-4F64-9CC8-048A5BAFFA2B}" destId="{5103493B-680F-40B3-8080-E1FBCC140472}" srcOrd="0" destOrd="0" presId="urn:microsoft.com/office/officeart/2005/8/layout/hierarchy1"/>
    <dgm:cxn modelId="{C6480B8F-6CE2-46EE-8BB8-37E6710ACCD5}" type="presOf" srcId="{4F71F7E9-2D8F-4D81-B138-02ACF5615C8C}" destId="{194A09E7-4D98-47D3-B537-8C55481B6603}" srcOrd="0" destOrd="0" presId="urn:microsoft.com/office/officeart/2005/8/layout/hierarchy1"/>
    <dgm:cxn modelId="{B4A6C6A5-C54D-4E0C-8850-08FA88CD2EBB}" srcId="{4F71F7E9-2D8F-4D81-B138-02ACF5615C8C}" destId="{513BB373-3834-4F64-9CC8-048A5BAFFA2B}" srcOrd="1" destOrd="0" parTransId="{3087ADF3-0EB5-4B9C-B8B0-DDCF24881D0A}" sibTransId="{E65874B4-2743-4427-91D2-28B375FC062D}"/>
    <dgm:cxn modelId="{9BB8A3E5-8139-4740-B1EA-17BE863DE735}" type="presOf" srcId="{1FFBFF32-5115-4D44-8346-0D8BF884C847}" destId="{33C82618-74A0-4D7C-AD4B-98637B16832C}" srcOrd="0" destOrd="0" presId="urn:microsoft.com/office/officeart/2005/8/layout/hierarchy1"/>
    <dgm:cxn modelId="{48BAD85E-85A8-47DA-9F77-9A803BB40E41}" type="presParOf" srcId="{194A09E7-4D98-47D3-B537-8C55481B6603}" destId="{54597519-6FAD-40AC-BFDC-BBDAA09BB2EE}" srcOrd="0" destOrd="0" presId="urn:microsoft.com/office/officeart/2005/8/layout/hierarchy1"/>
    <dgm:cxn modelId="{7E40279B-01C8-428E-95F9-23AF504512B2}" type="presParOf" srcId="{54597519-6FAD-40AC-BFDC-BBDAA09BB2EE}" destId="{A859D29C-FBFB-4EC1-B6AC-E63BB4F5339F}" srcOrd="0" destOrd="0" presId="urn:microsoft.com/office/officeart/2005/8/layout/hierarchy1"/>
    <dgm:cxn modelId="{80B13638-8A2E-4295-948B-88289C61BAE9}" type="presParOf" srcId="{A859D29C-FBFB-4EC1-B6AC-E63BB4F5339F}" destId="{75AC84C9-23E7-4E7C-981A-EC796F85F376}" srcOrd="0" destOrd="0" presId="urn:microsoft.com/office/officeart/2005/8/layout/hierarchy1"/>
    <dgm:cxn modelId="{3EAB600D-9E0F-4CB5-915A-722BBD57BD83}" type="presParOf" srcId="{A859D29C-FBFB-4EC1-B6AC-E63BB4F5339F}" destId="{33C82618-74A0-4D7C-AD4B-98637B16832C}" srcOrd="1" destOrd="0" presId="urn:microsoft.com/office/officeart/2005/8/layout/hierarchy1"/>
    <dgm:cxn modelId="{42039085-D3EB-47EC-95FC-16204962E1B9}" type="presParOf" srcId="{54597519-6FAD-40AC-BFDC-BBDAA09BB2EE}" destId="{1565E298-183E-4F0F-91B7-884FD0AFA892}" srcOrd="1" destOrd="0" presId="urn:microsoft.com/office/officeart/2005/8/layout/hierarchy1"/>
    <dgm:cxn modelId="{1E288E99-8ECC-497A-9084-DF7B77816225}" type="presParOf" srcId="{194A09E7-4D98-47D3-B537-8C55481B6603}" destId="{D5ACFAB0-CC90-4806-B9F9-885A86958F74}" srcOrd="1" destOrd="0" presId="urn:microsoft.com/office/officeart/2005/8/layout/hierarchy1"/>
    <dgm:cxn modelId="{94DD028A-4D5D-43D1-BE1C-0B5EA4D5B0F9}" type="presParOf" srcId="{D5ACFAB0-CC90-4806-B9F9-885A86958F74}" destId="{73977287-FFB3-4D68-BC88-6FE94DDFB537}" srcOrd="0" destOrd="0" presId="urn:microsoft.com/office/officeart/2005/8/layout/hierarchy1"/>
    <dgm:cxn modelId="{82C6C02E-10F5-47A3-B85B-2BDB9C46CE04}" type="presParOf" srcId="{73977287-FFB3-4D68-BC88-6FE94DDFB537}" destId="{ABA0508D-3BC6-477D-8B62-44A81F92B43F}" srcOrd="0" destOrd="0" presId="urn:microsoft.com/office/officeart/2005/8/layout/hierarchy1"/>
    <dgm:cxn modelId="{32597773-190D-48C4-909D-493785942F49}" type="presParOf" srcId="{73977287-FFB3-4D68-BC88-6FE94DDFB537}" destId="{5103493B-680F-40B3-8080-E1FBCC140472}" srcOrd="1" destOrd="0" presId="urn:microsoft.com/office/officeart/2005/8/layout/hierarchy1"/>
    <dgm:cxn modelId="{636A57A8-05DA-4FED-A66C-89A4E84271A3}" type="presParOf" srcId="{D5ACFAB0-CC90-4806-B9F9-885A86958F74}" destId="{86C51E28-CD95-4E13-A083-62044664AF3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3F6B73-F8F6-488B-BB08-8567FE7DC81D}">
      <dsp:nvSpPr>
        <dsp:cNvPr id="0" name=""/>
        <dsp:cNvSpPr/>
      </dsp:nvSpPr>
      <dsp:spPr>
        <a:xfrm>
          <a:off x="0" y="571880"/>
          <a:ext cx="6263640" cy="212574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800" kern="1200"/>
            <a:t>Кодирование и декодирование</a:t>
          </a:r>
          <a:endParaRPr lang="en-US" sz="3800" kern="1200"/>
        </a:p>
      </dsp:txBody>
      <dsp:txXfrm>
        <a:off x="103770" y="675650"/>
        <a:ext cx="6056100" cy="1918203"/>
      </dsp:txXfrm>
    </dsp:sp>
    <dsp:sp modelId="{9140C03B-F655-48D1-A072-2F6482A4305F}">
      <dsp:nvSpPr>
        <dsp:cNvPr id="0" name=""/>
        <dsp:cNvSpPr/>
      </dsp:nvSpPr>
      <dsp:spPr>
        <a:xfrm>
          <a:off x="0" y="2807063"/>
          <a:ext cx="6263640" cy="2125743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800" kern="1200"/>
            <a:t>Представление позы, движения и жеста – нет стандартов и согласований. </a:t>
          </a:r>
          <a:endParaRPr lang="en-US" sz="3800" kern="1200"/>
        </a:p>
      </dsp:txBody>
      <dsp:txXfrm>
        <a:off x="103770" y="2910833"/>
        <a:ext cx="6056100" cy="19182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AC84C9-23E7-4E7C-981A-EC796F85F376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C82618-74A0-4D7C-AD4B-98637B16832C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300" kern="1200"/>
            <a:t>Ни одна система не сочетает в себе выразительную анимацию и выбор поведения</a:t>
          </a:r>
          <a:endParaRPr lang="en-US" sz="3300" kern="1200"/>
        </a:p>
      </dsp:txBody>
      <dsp:txXfrm>
        <a:off x="696297" y="538547"/>
        <a:ext cx="4171627" cy="2590157"/>
      </dsp:txXfrm>
    </dsp:sp>
    <dsp:sp modelId="{ABA0508D-3BC6-477D-8B62-44A81F92B43F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03493B-680F-40B3-8080-E1FBCC140472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300" kern="1200"/>
            <a:t>Методология слабенькая </a:t>
          </a:r>
          <a:endParaRPr lang="en-US" sz="3300" kern="1200"/>
        </a:p>
      </dsp:txBody>
      <dsp:txXfrm>
        <a:off x="5991936" y="538547"/>
        <a:ext cx="4171627" cy="25901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4BDE11-C939-4D78-9952-D45236065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CB4D123-C680-4808-98E7-F7EFC48407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518B85-BF30-4FF8-B4CC-2C0BA91A3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7CBC30-77BD-41BD-9913-5791C92CB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780891-787B-4A78-9D56-8804C0B69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427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C2866E-6453-4F1F-99ED-19D7CC175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6DE84BA-618C-4CF5-95B9-13821C3BC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54015D-FE07-48A2-B30A-C20C93273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4365503-1A65-4A5B-841F-1A37EAD14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B014B9-75D7-4AE4-BC8C-C71CEA30A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2134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B21B1A1-41F7-487D-9076-ACA90409CB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D1E7F52-A05D-432A-9F4A-514D14733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3C0B26-2884-48A0-9950-2C0261D2F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DB08259-AD91-4EA1-88D2-8AA63A680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3320DE-7526-45F4-BBC7-278847AC7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4642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C29848-D25E-45CE-9062-999BBF906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A89923-F1F9-4E39-A48F-243B6330E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74BFE4C-41D4-4AEB-A0F1-87DC5F7B3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A4C7369-2C16-441B-AEC7-91B380E6C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0A84A7-7B68-451E-9BAD-A9F4F98C6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638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3BBB22-D12E-4E2E-8ED2-6EFA2D8D3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EE3B248-76EA-4E60-A9C8-36C4636D7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0F98AA-E42B-414B-B765-CC421BB1D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B3296B-BD51-40F6-85D4-B720FEE12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B0E51D-157F-43DF-8589-6C0C2F17D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4416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BF070D-1841-4B8D-ADD1-F3A65F5E0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28A26F0-6DE8-48A3-ADC3-97DCD3739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F0DD153-69D1-4F2F-8F3F-17BF7680FD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FBAB976-7812-4F35-85CA-BC6DA2678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5541AC5-FA95-4217-AF32-25757413C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7C1795D-84FC-4585-AB3C-D9A282ED2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9537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F76F11-4E15-494D-9818-D5F99ABBF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9B09CF5-0323-40A0-98AD-37F3547555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26C1B9-A1A0-49CA-ABAD-81F6EC21D3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E02619C-F3E6-4B14-9897-B6B5334317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4A7C419-0B07-4546-8250-ABC4A19A1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71D7264-B0AD-4DF2-8878-6687FB4C2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B677988-A14C-4F82-B8E8-E0FBF7438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E1DACD9-77CA-4E66-9843-9DC7E344A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1908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518B21-6B3E-47F3-911E-50F20216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34571D2-652B-4050-86AB-030DC018D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B00CC78-CB12-4251-954D-284A07A0C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7EC50DA-0FD3-4A16-8242-F6A3EDE4A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1461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AB529AB-4F62-4B6C-8EE4-788AD64D7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46768D9-2D49-405E-A407-21D20119A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868B3FD-AE4B-4FE1-BFF3-2E2BAB20D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6413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2E7216-276E-4E10-8F18-527C89991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0BC57F-6B50-40F3-82C7-810660789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0A4ED0A-64A7-4120-B0EB-3C49440DA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9A8F476-6B8C-44E9-AA94-FEA658137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2497ECB-F066-44CE-B324-6EF9E3714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8593F0D-65AE-49AD-8C46-5C1CF12F8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826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BB74E2-EA1D-4D7E-B21C-5ABFA4783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660DC21-1215-4090-B473-FE515EAA2C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A5F20EC-235D-4F91-B053-55DF5F32E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14AB391-05DE-44D6-960A-DC69FAE4E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8E32A24-B305-4378-8ECE-32AEB97E5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A934B0C-DAD6-4621-8C39-2D8F0E68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9868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3787F1-1884-4A30-ABEC-334E513E7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EAEEA9-A5D2-4A58-A063-981B5B43B3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F29F6EF-1A28-461A-8712-C4B653C2AB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E6E4B-D413-48B3-91E0-B68CD81D4FBB}" type="datetimeFigureOut">
              <a:rPr lang="ru-RU" smtClean="0"/>
              <a:t>12.02.2022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848B63E-26A9-4BF5-9961-B5C305AE42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48B8D85-DAD7-4F1B-BF0D-4EB245FBA9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D10818-87EE-42B2-9B2D-017076CD33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3560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Видео 4">
            <a:extLst>
              <a:ext uri="{FF2B5EF4-FFF2-40B4-BE49-F238E27FC236}">
                <a16:creationId xmlns:a16="http://schemas.microsoft.com/office/drawing/2014/main" id="{6BD8C09A-2F45-42BC-BC48-6B276CD7FF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E7D071-4AEC-4B36-8057-A096CD262B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Expressing emotion through and gesture </a:t>
            </a:r>
            <a:endParaRPr lang="ru-RU" sz="5200">
              <a:solidFill>
                <a:srgbClr val="FFFFFF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9455D88-BEFD-4A33-B3C8-C7E758F61B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ru-RU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1910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Деревянные робот над белым фоном">
            <a:extLst>
              <a:ext uri="{FF2B5EF4-FFF2-40B4-BE49-F238E27FC236}">
                <a16:creationId xmlns:a16="http://schemas.microsoft.com/office/drawing/2014/main" id="{739BD42E-1887-4E3B-AF69-12A0520D9B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8D2D54-ED54-4194-A96B-10991DA22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Выражение эмоций через статическую позу</a:t>
            </a:r>
          </a:p>
        </p:txBody>
      </p:sp>
    </p:spTree>
    <p:extLst>
      <p:ext uri="{BB962C8B-B14F-4D97-AF65-F5344CB8AC3E}">
        <p14:creationId xmlns:p14="http://schemas.microsoft.com/office/powerpoint/2010/main" val="4101574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02B623E-1E86-4F7C-BDC4-4CCB5CB706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" t="71388" r="-1231"/>
          <a:stretch/>
        </p:blipFill>
        <p:spPr>
          <a:xfrm>
            <a:off x="1670667" y="3766642"/>
            <a:ext cx="10009181" cy="2362202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Объект 4">
            <a:extLst>
              <a:ext uri="{FF2B5EF4-FFF2-40B4-BE49-F238E27FC236}">
                <a16:creationId xmlns:a16="http://schemas.microsoft.com/office/drawing/2014/main" id="{A2CE5676-5A79-4D27-B4C8-486CD80B86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1762"/>
          <a:stretch/>
        </p:blipFill>
        <p:spPr>
          <a:xfrm>
            <a:off x="1670667" y="577385"/>
            <a:ext cx="9763353" cy="297264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8170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A02F6D-83FA-4200-A2D7-42F36FA4E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ru-RU">
                <a:solidFill>
                  <a:schemeClr val="bg1"/>
                </a:solidFill>
              </a:rPr>
              <a:t>Выражение эмоций через движение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75A1CE-A517-4E7B-AD05-51D21EF2A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endParaRPr lang="ru-RU">
              <a:solidFill>
                <a:schemeClr val="bg1"/>
              </a:solidFill>
            </a:endParaRP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520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CD0BB2-8424-4AD1-BAA2-20D7611D7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905912E-71F8-4FF9-BC42-F76515C495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" t="64429" r="178"/>
          <a:stretch/>
        </p:blipFill>
        <p:spPr>
          <a:xfrm>
            <a:off x="1641221" y="3295791"/>
            <a:ext cx="9615103" cy="2409861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BD2B70A-E96A-496B-918C-F1C5A6BFA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29" b="72446"/>
          <a:stretch/>
        </p:blipFill>
        <p:spPr>
          <a:xfrm>
            <a:off x="1713309" y="1456990"/>
            <a:ext cx="9305212" cy="183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021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892E19-92E7-4BB2-8C3F-DBDFE8D9D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1E493D3-31D9-4B80-9798-EEA082E12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2E6AA4D-EC17-45B5-B621-DF0FD91FD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D56F11D0-7966-41FE-AAB9-EC0C54F11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86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EDE579A-0A12-4A10-85D4-A8DA1663B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CA79E3-BA58-419A-8541-7498AC2633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2348C622-BC44-4959-B64E-427015FD1F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8841A98-AA1D-4F65-A368-EF31110B07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6609F08-9B2C-4879-AC68-E3E537BED7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2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6910EFC9-D70D-42FD-BCCD-AB1F710BFD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83BEF371-1E22-4C4F-A62F-AC6B92CAE0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E75980-41EA-4B2F-823B-EAEDD1581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88" y="1641752"/>
            <a:ext cx="4191952" cy="3213277"/>
          </a:xfrm>
        </p:spPr>
        <p:txBody>
          <a:bodyPr anchor="t">
            <a:normAutofit fontScale="90000"/>
          </a:bodyPr>
          <a:lstStyle/>
          <a:p>
            <a:r>
              <a:rPr lang="ru-RU" sz="4800" dirty="0"/>
              <a:t>Выражение эмоций с помощью определенных жестов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457795-7A1C-4FAD-9F74-0A6E6AD4D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1" y="1721579"/>
            <a:ext cx="6140449" cy="3952648"/>
          </a:xfrm>
        </p:spPr>
        <p:txBody>
          <a:bodyPr>
            <a:normAutofit/>
          </a:bodyPr>
          <a:lstStyle/>
          <a:p>
            <a:endParaRPr lang="ru-RU" sz="240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188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D1B3AB-F3F1-456E-97CD-ADDD8F4AA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F2CFDE4-2450-4B3E-BB60-CC3A5EE9C7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0161" r="1174"/>
          <a:stretch/>
        </p:blipFill>
        <p:spPr>
          <a:xfrm>
            <a:off x="1407310" y="4492076"/>
            <a:ext cx="9946490" cy="1325562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DE4DAB1-A263-4115-95A9-28F92863C6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99" b="59151"/>
          <a:stretch/>
        </p:blipFill>
        <p:spPr>
          <a:xfrm>
            <a:off x="1513840" y="1345665"/>
            <a:ext cx="9839960" cy="2698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071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4769FE-1656-422F-86E1-8C1B16C27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B249F6D-244F-494A-98B9-5CC7413C4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5760" y="682754"/>
            <a:ext cx="5492493" cy="5492493"/>
          </a:xfrm>
          <a:custGeom>
            <a:avLst/>
            <a:gdLst>
              <a:gd name="connsiteX0" fmla="*/ 2746247 w 5492493"/>
              <a:gd name="connsiteY0" fmla="*/ 0 h 5492493"/>
              <a:gd name="connsiteX1" fmla="*/ 5492493 w 5492493"/>
              <a:gd name="connsiteY1" fmla="*/ 2746247 h 5492493"/>
              <a:gd name="connsiteX2" fmla="*/ 2746247 w 5492493"/>
              <a:gd name="connsiteY2" fmla="*/ 5492493 h 5492493"/>
              <a:gd name="connsiteX3" fmla="*/ 0 w 5492493"/>
              <a:gd name="connsiteY3" fmla="*/ 2746247 h 5492493"/>
              <a:gd name="connsiteX4" fmla="*/ 2746247 w 5492493"/>
              <a:gd name="connsiteY4" fmla="*/ 0 h 5492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2493" h="5492493">
                <a:moveTo>
                  <a:pt x="2746247" y="0"/>
                </a:moveTo>
                <a:cubicBezTo>
                  <a:pt x="4262957" y="0"/>
                  <a:pt x="5492493" y="1229536"/>
                  <a:pt x="5492493" y="2746247"/>
                </a:cubicBezTo>
                <a:cubicBezTo>
                  <a:pt x="5492493" y="4262957"/>
                  <a:pt x="4262957" y="5492493"/>
                  <a:pt x="2746247" y="5492493"/>
                </a:cubicBezTo>
                <a:cubicBezTo>
                  <a:pt x="1229536" y="5492493"/>
                  <a:pt x="0" y="4262957"/>
                  <a:pt x="0" y="2746247"/>
                </a:cubicBezTo>
                <a:cubicBezTo>
                  <a:pt x="0" y="1229536"/>
                  <a:pt x="1229536" y="0"/>
                  <a:pt x="27462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06C536E-6ECA-4211-AF8C-A2671C484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34260" y="5435945"/>
            <a:ext cx="435428" cy="435428"/>
          </a:xfrm>
          <a:prstGeom prst="ellipse">
            <a:avLst/>
          </a:prstGeom>
          <a:solidFill>
            <a:schemeClr val="tx1">
              <a:lumMod val="65000"/>
              <a:lumOff val="3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EAA70EA-2201-4F5D-AF08-58CFF851C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011593" y="3567390"/>
            <a:ext cx="2311806" cy="2303982"/>
          </a:xfrm>
          <a:custGeom>
            <a:avLst/>
            <a:gdLst>
              <a:gd name="connsiteX0" fmla="*/ 0 w 3108399"/>
              <a:gd name="connsiteY0" fmla="*/ 0 h 3097879"/>
              <a:gd name="connsiteX1" fmla="*/ 159985 w 3108399"/>
              <a:gd name="connsiteY1" fmla="*/ 4045 h 3097879"/>
              <a:gd name="connsiteX2" fmla="*/ 3092907 w 3108399"/>
              <a:gd name="connsiteY2" fmla="*/ 2791087 h 3097879"/>
              <a:gd name="connsiteX3" fmla="*/ 3108399 w 3108399"/>
              <a:gd name="connsiteY3" fmla="*/ 3097879 h 3097879"/>
              <a:gd name="connsiteX4" fmla="*/ 2470733 w 3108399"/>
              <a:gd name="connsiteY4" fmla="*/ 3097879 h 3097879"/>
              <a:gd name="connsiteX5" fmla="*/ 2458534 w 3108399"/>
              <a:gd name="connsiteY5" fmla="*/ 2856285 h 3097879"/>
              <a:gd name="connsiteX6" fmla="*/ 252674 w 3108399"/>
              <a:gd name="connsiteY6" fmla="*/ 650424 h 3097879"/>
              <a:gd name="connsiteX7" fmla="*/ 0 w 3108399"/>
              <a:gd name="connsiteY7" fmla="*/ 637665 h 309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08399" h="3097879">
                <a:moveTo>
                  <a:pt x="0" y="0"/>
                </a:moveTo>
                <a:lnTo>
                  <a:pt x="159985" y="4045"/>
                </a:lnTo>
                <a:cubicBezTo>
                  <a:pt x="1696687" y="81941"/>
                  <a:pt x="2939004" y="1275632"/>
                  <a:pt x="3092907" y="2791087"/>
                </a:cubicBezTo>
                <a:lnTo>
                  <a:pt x="3108399" y="3097879"/>
                </a:lnTo>
                <a:lnTo>
                  <a:pt x="2470733" y="3097879"/>
                </a:lnTo>
                <a:lnTo>
                  <a:pt x="2458534" y="2856285"/>
                </a:lnTo>
                <a:cubicBezTo>
                  <a:pt x="2340416" y="1693197"/>
                  <a:pt x="1415762" y="768542"/>
                  <a:pt x="252674" y="650424"/>
                </a:cubicBezTo>
                <a:lnTo>
                  <a:pt x="0" y="637665"/>
                </a:lnTo>
                <a:close/>
              </a:path>
            </a:pathLst>
          </a:cu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CFF752-305A-480D-BB03-7E943EF89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8316" y="1431042"/>
            <a:ext cx="4055899" cy="3995916"/>
          </a:xfrm>
        </p:spPr>
        <p:txBody>
          <a:bodyPr anchor="ctr">
            <a:normAutofit/>
          </a:bodyPr>
          <a:lstStyle/>
          <a:p>
            <a:r>
              <a:rPr lang="ru-RU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И для чего это надо было? </a:t>
            </a:r>
            <a:br>
              <a:rPr lang="ru-RU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ru-RU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564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7B3B31-F683-4AE4-9F23-01A17092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Анимационные системы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B2FE58-4855-4FF9-A874-4B9C06AFE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Системы экспрессивной анимации </a:t>
            </a:r>
            <a:r>
              <a:rPr lang="ru-RU" b="1" dirty="0"/>
              <a:t>изменяют динамику движения </a:t>
            </a:r>
            <a:r>
              <a:rPr lang="ru-RU" dirty="0"/>
              <a:t>относительно набора выразительности </a:t>
            </a:r>
            <a:r>
              <a:rPr lang="ru-RU" b="1" dirty="0"/>
              <a:t>параметров.</a:t>
            </a:r>
            <a:r>
              <a:rPr lang="ru-RU" dirty="0"/>
              <a:t> Большинство анимационных систем предназначены для применения любых видов преобразований, не обязательно </a:t>
            </a:r>
            <a:r>
              <a:rPr lang="ru-RU" b="1" dirty="0"/>
              <a:t>эмоциональные</a:t>
            </a:r>
            <a:r>
              <a:rPr lang="ru-RU" dirty="0"/>
              <a:t>. </a:t>
            </a:r>
          </a:p>
          <a:p>
            <a:r>
              <a:rPr lang="ru-RU" dirty="0"/>
              <a:t>Система </a:t>
            </a:r>
            <a:r>
              <a:rPr lang="ru-RU" b="1" dirty="0" err="1"/>
              <a:t>Emotion</a:t>
            </a:r>
            <a:r>
              <a:rPr lang="ru-RU" b="1" dirty="0"/>
              <a:t> </a:t>
            </a:r>
            <a:r>
              <a:rPr lang="ru-RU" b="1" dirty="0" err="1"/>
              <a:t>from</a:t>
            </a:r>
            <a:r>
              <a:rPr lang="ru-RU" b="1" dirty="0"/>
              <a:t> Motion </a:t>
            </a:r>
            <a:r>
              <a:rPr lang="ru-RU" dirty="0"/>
              <a:t>сравнивает данные захвата движения с движением , выполняемого с определенной эмоцией, к тому же выполненному движению с нейтральной эмоцией </a:t>
            </a:r>
            <a:r>
              <a:rPr lang="ru-RU" i="1" u="sng" dirty="0"/>
              <a:t>(</a:t>
            </a:r>
            <a:r>
              <a:rPr lang="ru-RU" i="1" u="sng" dirty="0" err="1"/>
              <a:t>Amaya</a:t>
            </a:r>
            <a:r>
              <a:rPr lang="ru-RU" i="1" u="sng" dirty="0"/>
              <a:t>, </a:t>
            </a:r>
            <a:r>
              <a:rPr lang="ru-RU" i="1" u="sng" dirty="0" err="1"/>
              <a:t>Bruderlin</a:t>
            </a:r>
            <a:r>
              <a:rPr lang="ru-RU" i="1" u="sng" dirty="0"/>
              <a:t>, </a:t>
            </a:r>
            <a:r>
              <a:rPr lang="ru-RU" i="1" u="sng" dirty="0" err="1"/>
              <a:t>and</a:t>
            </a:r>
            <a:r>
              <a:rPr lang="ru-RU" i="1" u="sng" dirty="0"/>
              <a:t> </a:t>
            </a:r>
            <a:r>
              <a:rPr lang="ru-RU" i="1" u="sng" dirty="0" err="1"/>
              <a:t>Calvert</a:t>
            </a:r>
            <a:r>
              <a:rPr lang="ru-RU" i="1" u="sng" dirty="0"/>
              <a:t>, 1996)</a:t>
            </a:r>
            <a:r>
              <a:rPr lang="ru-RU" dirty="0"/>
              <a:t>. ( Амплитуда, скорость, пространство)</a:t>
            </a:r>
          </a:p>
        </p:txBody>
      </p:sp>
    </p:spTree>
    <p:extLst>
      <p:ext uri="{BB962C8B-B14F-4D97-AF65-F5344CB8AC3E}">
        <p14:creationId xmlns:p14="http://schemas.microsoft.com/office/powerpoint/2010/main" val="1105839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528EA5-82B5-4C06-813B-1DE1FA1A4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Прямое сопоставление эмоционального состояния с параметрами экспрессивности</a:t>
            </a:r>
            <a:br>
              <a:rPr lang="ru-RU" dirty="0"/>
            </a:br>
            <a:r>
              <a:rPr lang="ru-RU" dirty="0"/>
              <a:t>(</a:t>
            </a:r>
            <a:r>
              <a:rPr lang="ru-RU" dirty="0" err="1"/>
              <a:t>Ball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Breese</a:t>
            </a:r>
            <a:r>
              <a:rPr lang="ru-RU" dirty="0"/>
              <a:t> 2000)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E67506F-7CBD-4567-9789-AD81D3D0A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ru-RU" b="1" dirty="0"/>
              <a:t>Доменно-зависимую байесовскую сеть</a:t>
            </a:r>
            <a:r>
              <a:rPr lang="ru-RU" dirty="0"/>
              <a:t>, которую можно использовать как для распознавания эмоциональное состояние пользователя и генерировать соответствующее поведение в ответ на действие пользователя. </a:t>
            </a:r>
          </a:p>
          <a:p>
            <a:r>
              <a:rPr lang="ru-RU" dirty="0"/>
              <a:t>Используется </a:t>
            </a:r>
            <a:r>
              <a:rPr lang="ru-RU" b="1" dirty="0"/>
              <a:t>двухмерная модель эмоций</a:t>
            </a:r>
            <a:r>
              <a:rPr lang="ru-RU" dirty="0"/>
              <a:t>, состоящая из валентности и возбуждения. </a:t>
            </a:r>
          </a:p>
          <a:p>
            <a:endParaRPr lang="ru-RU" dirty="0"/>
          </a:p>
          <a:p>
            <a:r>
              <a:rPr lang="ru-RU" dirty="0"/>
              <a:t>(</a:t>
            </a:r>
            <a:r>
              <a:rPr lang="ru-RU" b="1" dirty="0"/>
              <a:t>Возбуждение</a:t>
            </a:r>
            <a:r>
              <a:rPr lang="ru-RU" dirty="0"/>
              <a:t> эмоциональное состояние влияет на размер и скорость жестов, а также на аспекты мимики и скорость речи, а </a:t>
            </a:r>
            <a:r>
              <a:rPr lang="ru-RU" b="1" dirty="0"/>
              <a:t>валентность</a:t>
            </a:r>
            <a:r>
              <a:rPr lang="ru-RU" dirty="0"/>
              <a:t> влияет на выражение лица и высоту голоса)</a:t>
            </a:r>
          </a:p>
          <a:p>
            <a:r>
              <a:rPr lang="ru-RU" dirty="0"/>
              <a:t>ECA (</a:t>
            </a:r>
            <a:r>
              <a:rPr lang="ru-RU" u="sng" dirty="0"/>
              <a:t>Воплощенный Диалоговые агенты</a:t>
            </a:r>
            <a:r>
              <a:rPr lang="ru-RU" dirty="0"/>
              <a:t>) , который моделирует влияние эмоций на осанку посредством использования склонностей к действиям.(Тан и др., 2010). Для создания библиотеки выразительных поз применяется корпусной подход. </a:t>
            </a:r>
            <a:r>
              <a:rPr lang="ru-RU" dirty="0" err="1"/>
              <a:t>Азатем</a:t>
            </a:r>
            <a:r>
              <a:rPr lang="ru-RU" dirty="0"/>
              <a:t> прямое сопоставление используется во время выполнения для выбора подходящего положения в зависимости от действия </a:t>
            </a:r>
            <a:r>
              <a:rPr lang="ru-RU" dirty="0" err="1"/>
              <a:t>агента.тенденции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75845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FD8FE7-72F2-4867-B38C-EB5B01C35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Эмоциональное состояние и параметры экспрессивности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FA399D-8492-472F-9C26-F9FAE6821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b="1" dirty="0"/>
              <a:t>PARSYS</a:t>
            </a:r>
            <a:r>
              <a:rPr lang="ru-RU" dirty="0"/>
              <a:t> (</a:t>
            </a:r>
            <a:r>
              <a:rPr lang="ru-RU" dirty="0" err="1"/>
              <a:t>Parameterized</a:t>
            </a:r>
            <a:r>
              <a:rPr lang="ru-RU" dirty="0"/>
              <a:t> Action </a:t>
            </a:r>
            <a:r>
              <a:rPr lang="ru-RU" dirty="0" err="1"/>
              <a:t>Representation</a:t>
            </a:r>
            <a:r>
              <a:rPr lang="ru-RU" dirty="0"/>
              <a:t> </a:t>
            </a:r>
            <a:r>
              <a:rPr lang="ru-RU" dirty="0" err="1"/>
              <a:t>SYStem</a:t>
            </a:r>
            <a:r>
              <a:rPr lang="ru-RU" dirty="0"/>
              <a:t>) — это компонент, который позволяет агенту действовать, планировать и рассуждать о своих действиях или действиях других (</a:t>
            </a:r>
            <a:r>
              <a:rPr lang="ru-RU" dirty="0" err="1"/>
              <a:t>Badler</a:t>
            </a:r>
            <a:r>
              <a:rPr lang="ru-RU" dirty="0"/>
              <a:t> </a:t>
            </a:r>
            <a:r>
              <a:rPr lang="ru-RU" dirty="0" err="1"/>
              <a:t>et</a:t>
            </a:r>
            <a:r>
              <a:rPr lang="ru-RU" dirty="0"/>
              <a:t> </a:t>
            </a:r>
            <a:r>
              <a:rPr lang="ru-RU" dirty="0" err="1"/>
              <a:t>al</a:t>
            </a:r>
            <a:r>
              <a:rPr lang="ru-RU" dirty="0"/>
              <a:t>. 2002). </a:t>
            </a:r>
          </a:p>
          <a:p>
            <a:r>
              <a:rPr lang="ru-RU" dirty="0"/>
              <a:t>Учитывается психическое состояние виртуального человека, состоящего из личности (модель OCEAN (</a:t>
            </a:r>
            <a:r>
              <a:rPr lang="ru-RU" dirty="0" err="1"/>
              <a:t>Wiggins</a:t>
            </a:r>
            <a:r>
              <a:rPr lang="ru-RU" dirty="0"/>
              <a:t>, 1996)) и эмоционального состояния(модель OCC (</a:t>
            </a:r>
            <a:r>
              <a:rPr lang="ru-RU" dirty="0" err="1"/>
              <a:t>Ortony</a:t>
            </a:r>
            <a:r>
              <a:rPr lang="ru-RU" dirty="0"/>
              <a:t>, </a:t>
            </a:r>
            <a:r>
              <a:rPr lang="ru-RU" dirty="0" err="1"/>
              <a:t>Clore</a:t>
            </a:r>
            <a:r>
              <a:rPr lang="ru-RU" dirty="0"/>
              <a:t>,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Collins</a:t>
            </a:r>
            <a:r>
              <a:rPr lang="ru-RU" dirty="0"/>
              <a:t>, 1988)). </a:t>
            </a:r>
          </a:p>
          <a:p>
            <a:r>
              <a:rPr lang="ru-RU" b="1" dirty="0"/>
              <a:t>EMOTE</a:t>
            </a:r>
            <a:r>
              <a:rPr lang="ru-RU" dirty="0"/>
              <a:t> — это 3D-графический движок, предлагающий вычислительную реализацию анализа усилия формы.(Dell 1977) и </a:t>
            </a:r>
            <a:r>
              <a:rPr lang="ru-RU" b="1" dirty="0"/>
              <a:t>фокусируется на движениях туловища и рук </a:t>
            </a:r>
            <a:r>
              <a:rPr lang="ru-RU" dirty="0"/>
              <a:t>(</a:t>
            </a:r>
            <a:r>
              <a:rPr lang="ru-RU" dirty="0" err="1"/>
              <a:t>Chi</a:t>
            </a:r>
            <a:r>
              <a:rPr lang="ru-RU" dirty="0"/>
              <a:t> </a:t>
            </a:r>
            <a:r>
              <a:rPr lang="ru-RU" dirty="0" err="1"/>
              <a:t>et</a:t>
            </a:r>
            <a:r>
              <a:rPr lang="ru-RU" dirty="0"/>
              <a:t> </a:t>
            </a:r>
            <a:r>
              <a:rPr lang="ru-RU" dirty="0" err="1"/>
              <a:t>al</a:t>
            </a:r>
            <a:r>
              <a:rPr lang="ru-RU" dirty="0"/>
              <a:t>. 2000; </a:t>
            </a:r>
            <a:r>
              <a:rPr lang="ru-RU" dirty="0" err="1"/>
              <a:t>Badler</a:t>
            </a:r>
            <a:r>
              <a:rPr lang="ru-RU" dirty="0"/>
              <a:t> </a:t>
            </a:r>
            <a:r>
              <a:rPr lang="ru-RU" dirty="0" err="1"/>
              <a:t>et</a:t>
            </a:r>
            <a:r>
              <a:rPr lang="ru-RU" dirty="0"/>
              <a:t> </a:t>
            </a:r>
            <a:r>
              <a:rPr lang="ru-RU" dirty="0" err="1"/>
              <a:t>al</a:t>
            </a:r>
            <a:r>
              <a:rPr lang="ru-RU" dirty="0"/>
              <a:t>. 2000; </a:t>
            </a:r>
            <a:r>
              <a:rPr lang="ru-RU" dirty="0" err="1"/>
              <a:t>Zhao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Badler</a:t>
            </a:r>
            <a:r>
              <a:rPr lang="ru-RU" dirty="0"/>
              <a:t> 2001). </a:t>
            </a:r>
          </a:p>
        </p:txBody>
      </p:sp>
    </p:spTree>
    <p:extLst>
      <p:ext uri="{BB962C8B-B14F-4D97-AF65-F5344CB8AC3E}">
        <p14:creationId xmlns:p14="http://schemas.microsoft.com/office/powerpoint/2010/main" val="2369133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4769FE-1656-422F-86E1-8C1B16C27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B249F6D-244F-494A-98B9-5CC7413C4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15760" y="682754"/>
            <a:ext cx="5492493" cy="5492493"/>
          </a:xfrm>
          <a:custGeom>
            <a:avLst/>
            <a:gdLst>
              <a:gd name="connsiteX0" fmla="*/ 2746247 w 5492493"/>
              <a:gd name="connsiteY0" fmla="*/ 0 h 5492493"/>
              <a:gd name="connsiteX1" fmla="*/ 5492493 w 5492493"/>
              <a:gd name="connsiteY1" fmla="*/ 2746247 h 5492493"/>
              <a:gd name="connsiteX2" fmla="*/ 2746247 w 5492493"/>
              <a:gd name="connsiteY2" fmla="*/ 5492493 h 5492493"/>
              <a:gd name="connsiteX3" fmla="*/ 0 w 5492493"/>
              <a:gd name="connsiteY3" fmla="*/ 2746247 h 5492493"/>
              <a:gd name="connsiteX4" fmla="*/ 2746247 w 5492493"/>
              <a:gd name="connsiteY4" fmla="*/ 0 h 5492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2493" h="5492493">
                <a:moveTo>
                  <a:pt x="2746247" y="0"/>
                </a:moveTo>
                <a:cubicBezTo>
                  <a:pt x="4262957" y="0"/>
                  <a:pt x="5492493" y="1229536"/>
                  <a:pt x="5492493" y="2746247"/>
                </a:cubicBezTo>
                <a:cubicBezTo>
                  <a:pt x="5492493" y="4262957"/>
                  <a:pt x="4262957" y="5492493"/>
                  <a:pt x="2746247" y="5492493"/>
                </a:cubicBezTo>
                <a:cubicBezTo>
                  <a:pt x="1229536" y="5492493"/>
                  <a:pt x="0" y="4262957"/>
                  <a:pt x="0" y="2746247"/>
                </a:cubicBezTo>
                <a:cubicBezTo>
                  <a:pt x="0" y="1229536"/>
                  <a:pt x="1229536" y="0"/>
                  <a:pt x="27462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06C536E-6ECA-4211-AF8C-A2671C484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34260" y="5435945"/>
            <a:ext cx="435428" cy="435428"/>
          </a:xfrm>
          <a:prstGeom prst="ellipse">
            <a:avLst/>
          </a:prstGeom>
          <a:solidFill>
            <a:schemeClr val="tx1">
              <a:lumMod val="65000"/>
              <a:lumOff val="3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EAA70EA-2201-4F5D-AF08-58CFF851C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011593" y="3567390"/>
            <a:ext cx="2311806" cy="2303982"/>
          </a:xfrm>
          <a:custGeom>
            <a:avLst/>
            <a:gdLst>
              <a:gd name="connsiteX0" fmla="*/ 0 w 3108399"/>
              <a:gd name="connsiteY0" fmla="*/ 0 h 3097879"/>
              <a:gd name="connsiteX1" fmla="*/ 159985 w 3108399"/>
              <a:gd name="connsiteY1" fmla="*/ 4045 h 3097879"/>
              <a:gd name="connsiteX2" fmla="*/ 3092907 w 3108399"/>
              <a:gd name="connsiteY2" fmla="*/ 2791087 h 3097879"/>
              <a:gd name="connsiteX3" fmla="*/ 3108399 w 3108399"/>
              <a:gd name="connsiteY3" fmla="*/ 3097879 h 3097879"/>
              <a:gd name="connsiteX4" fmla="*/ 2470733 w 3108399"/>
              <a:gd name="connsiteY4" fmla="*/ 3097879 h 3097879"/>
              <a:gd name="connsiteX5" fmla="*/ 2458534 w 3108399"/>
              <a:gd name="connsiteY5" fmla="*/ 2856285 h 3097879"/>
              <a:gd name="connsiteX6" fmla="*/ 252674 w 3108399"/>
              <a:gd name="connsiteY6" fmla="*/ 650424 h 3097879"/>
              <a:gd name="connsiteX7" fmla="*/ 0 w 3108399"/>
              <a:gd name="connsiteY7" fmla="*/ 637665 h 3097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08399" h="3097879">
                <a:moveTo>
                  <a:pt x="0" y="0"/>
                </a:moveTo>
                <a:lnTo>
                  <a:pt x="159985" y="4045"/>
                </a:lnTo>
                <a:cubicBezTo>
                  <a:pt x="1696687" y="81941"/>
                  <a:pt x="2939004" y="1275632"/>
                  <a:pt x="3092907" y="2791087"/>
                </a:cubicBezTo>
                <a:lnTo>
                  <a:pt x="3108399" y="3097879"/>
                </a:lnTo>
                <a:lnTo>
                  <a:pt x="2470733" y="3097879"/>
                </a:lnTo>
                <a:lnTo>
                  <a:pt x="2458534" y="2856285"/>
                </a:lnTo>
                <a:cubicBezTo>
                  <a:pt x="2340416" y="1693197"/>
                  <a:pt x="1415762" y="768542"/>
                  <a:pt x="252674" y="650424"/>
                </a:cubicBezTo>
                <a:lnTo>
                  <a:pt x="0" y="637665"/>
                </a:lnTo>
                <a:close/>
              </a:path>
            </a:pathLst>
          </a:cu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B3CC19-E376-4813-946C-8B0F39875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8316" y="1431042"/>
            <a:ext cx="4055899" cy="3995916"/>
          </a:xfrm>
        </p:spPr>
        <p:txBody>
          <a:bodyPr anchor="ctr">
            <a:normAutofit/>
          </a:bodyPr>
          <a:lstStyle/>
          <a:p>
            <a:r>
              <a:rPr lang="ru-RU">
                <a:solidFill>
                  <a:schemeClr val="tx1">
                    <a:lumMod val="95000"/>
                    <a:lumOff val="5000"/>
                  </a:schemeClr>
                </a:solidFill>
              </a:rPr>
              <a:t>Что изучаем?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69244E-DECB-427A-B7F2-48163FBD2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1431042"/>
            <a:ext cx="3927826" cy="39959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kk-KZ" sz="1800">
                <a:solidFill>
                  <a:schemeClr val="tx1">
                    <a:lumMod val="85000"/>
                    <a:lumOff val="15000"/>
                  </a:schemeClr>
                </a:solidFill>
              </a:rPr>
              <a:t>Модальности </a:t>
            </a:r>
            <a:r>
              <a:rPr lang="ru-RU" sz="1800">
                <a:solidFill>
                  <a:schemeClr val="tx1">
                    <a:lumMod val="85000"/>
                    <a:lumOff val="15000"/>
                  </a:schemeClr>
                </a:solidFill>
              </a:rPr>
              <a:t>: голос, выражение лица, позы, жесты, которые люди используют при общении лицом к друг к другу </a:t>
            </a:r>
          </a:p>
          <a:p>
            <a:pPr marL="0" indent="0">
              <a:buNone/>
            </a:pPr>
            <a:endParaRPr lang="ru-RU" sz="18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buNone/>
            </a:pPr>
            <a:endParaRPr lang="ru-RU" sz="18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198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EB2C6B-4181-4DC8-976B-F5966D010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anchor="ctr">
            <a:normAutofit/>
          </a:bodyPr>
          <a:lstStyle/>
          <a:p>
            <a:r>
              <a:rPr lang="ru-RU" sz="4800"/>
              <a:t>Выводы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E23C84BF-AC1B-417F-882F-D7C227B477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1537713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7583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2B42B5-8D0C-4A45-9E74-383B46E8F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k-KZ" dirty="0"/>
              <a:t>В чем сложность брат?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006618-669D-430F-8643-31E0DE69A7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k-KZ" dirty="0"/>
              <a:t>Связь между эмоциями и телесными выражениям</a:t>
            </a:r>
            <a:r>
              <a:rPr lang="ru-RU" dirty="0"/>
              <a:t>.</a:t>
            </a:r>
          </a:p>
          <a:p>
            <a:r>
              <a:rPr lang="ru-RU" dirty="0"/>
              <a:t>Что может распознавать :</a:t>
            </a:r>
          </a:p>
          <a:p>
            <a:pPr marL="0" indent="0">
              <a:buNone/>
            </a:pPr>
            <a:r>
              <a:rPr lang="ru-RU" dirty="0"/>
              <a:t>- Эмоционального состояния пользователя </a:t>
            </a:r>
          </a:p>
          <a:p>
            <a:pPr marL="0" indent="0">
              <a:buNone/>
            </a:pPr>
            <a:r>
              <a:rPr lang="ru-RU" dirty="0"/>
              <a:t>-Телесное выражение (тесное поведение)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r>
              <a:rPr lang="ru-RU" dirty="0"/>
              <a:t>Достоверность, интенсивность?? </a:t>
            </a:r>
          </a:p>
          <a:p>
            <a:endParaRPr lang="kk-KZ" dirty="0"/>
          </a:p>
        </p:txBody>
      </p:sp>
    </p:spTree>
    <p:extLst>
      <p:ext uri="{BB962C8B-B14F-4D97-AF65-F5344CB8AC3E}">
        <p14:creationId xmlns:p14="http://schemas.microsoft.com/office/powerpoint/2010/main" val="1912189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2A8E2A-3A0D-46BD-8E74-246535185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ru-RU" sz="5600">
                <a:solidFill>
                  <a:schemeClr val="accent5"/>
                </a:solidFill>
              </a:rPr>
              <a:t>Проблемы научного сообщества </a:t>
            </a:r>
          </a:p>
        </p:txBody>
      </p:sp>
      <p:graphicFrame>
        <p:nvGraphicFramePr>
          <p:cNvPr id="13" name="Объект 2">
            <a:extLst>
              <a:ext uri="{FF2B5EF4-FFF2-40B4-BE49-F238E27FC236}">
                <a16:creationId xmlns:a16="http://schemas.microsoft.com/office/drawing/2014/main" id="{D7E0A725-FAE7-4D18-8820-1F6C7933D6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96379840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92825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3779B7-5734-45E9-8FB5-5791C2828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ru-RU" dirty="0"/>
              <a:t>Системы кодирования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CCF9DB-26E4-4132-B1B7-0456FF486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1600" dirty="0"/>
          </a:p>
          <a:p>
            <a:r>
              <a:rPr lang="ru-RU" sz="1600" dirty="0"/>
              <a:t>Поза обычно определяется </a:t>
            </a:r>
            <a:r>
              <a:rPr lang="ru-RU" sz="1600" b="1" dirty="0"/>
              <a:t>положением и ориентацией определенных частей тела</a:t>
            </a:r>
            <a:r>
              <a:rPr lang="ru-RU" sz="1600" dirty="0"/>
              <a:t>. Ориентация может быть </a:t>
            </a:r>
            <a:r>
              <a:rPr lang="ru-RU" sz="1600" b="1" u="sng" dirty="0"/>
              <a:t>относительный</a:t>
            </a:r>
            <a:r>
              <a:rPr lang="ru-RU" sz="1600" b="1" dirty="0"/>
              <a:t>. </a:t>
            </a:r>
            <a:r>
              <a:rPr lang="ru-RU" sz="1600" dirty="0"/>
              <a:t>Например, использует несколько глобальных дескрипторов, таких как относительная ориентация относительно партнера, близость или открытость и симметричность конечностей тела. </a:t>
            </a:r>
          </a:p>
          <a:p>
            <a:r>
              <a:rPr lang="ru-RU" sz="1600" dirty="0"/>
              <a:t>Кодирование (общие дескрипторы) наклон туловища, </a:t>
            </a:r>
            <a:r>
              <a:rPr lang="ru-RU" sz="1600" dirty="0" err="1"/>
              <a:t>туловищеориентация</a:t>
            </a:r>
            <a:r>
              <a:rPr lang="ru-RU" sz="1600" dirty="0"/>
              <a:t> (лицом, повернута), положения и конфигурации рук и ног (например, руки в карманах, </a:t>
            </a:r>
            <a:r>
              <a:rPr lang="ru-RU" sz="1600" dirty="0" err="1"/>
              <a:t>ногискрещены</a:t>
            </a:r>
            <a:r>
              <a:rPr lang="ru-RU" sz="1600" dirty="0"/>
              <a:t>). </a:t>
            </a:r>
          </a:p>
          <a:p>
            <a:r>
              <a:rPr lang="ru-RU" sz="1600" b="1" u="sng" dirty="0"/>
              <a:t>Абсолютные значения </a:t>
            </a:r>
            <a:r>
              <a:rPr lang="ru-RU" sz="1600" dirty="0"/>
              <a:t>ориентации описаны относительно сагиттальной, фронтальной и поперечной осей тела. </a:t>
            </a:r>
          </a:p>
        </p:txBody>
      </p:sp>
      <p:pic>
        <p:nvPicPr>
          <p:cNvPr id="5" name="Picture 4" descr="Белые камни, сложенные в пирамиду">
            <a:extLst>
              <a:ext uri="{FF2B5EF4-FFF2-40B4-BE49-F238E27FC236}">
                <a16:creationId xmlns:a16="http://schemas.microsoft.com/office/drawing/2014/main" id="{8D44EEFA-927A-417D-B2BE-10597CAB57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719" r="161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8B76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8964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712B32-C46A-4DEF-AEFD-1FE6CAE08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ru-RU" dirty="0"/>
              <a:t>Представление движения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EA38A4-6237-4A45-A458-3719197AC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ru-RU" sz="2200" b="1"/>
              <a:t>Рудольф Лабан - </a:t>
            </a:r>
            <a:r>
              <a:rPr lang="ru-RU" sz="2200"/>
              <a:t>структура для представления движение.</a:t>
            </a:r>
          </a:p>
          <a:p>
            <a:pPr marL="0" indent="0">
              <a:buNone/>
            </a:pPr>
            <a:r>
              <a:rPr lang="ru-RU" sz="2200"/>
              <a:t>Лавановский анализ движения описывал действия частей тела во времени с помощью система обозначений, состоящая из символов, которые обозначают количественные и качественные признаки движения. </a:t>
            </a:r>
          </a:p>
          <a:p>
            <a:pPr marL="0" indent="0">
              <a:buNone/>
            </a:pPr>
            <a:r>
              <a:rPr lang="ru-RU" sz="2200" b="1"/>
              <a:t>Символы организованы в четыри категории</a:t>
            </a:r>
            <a:r>
              <a:rPr lang="ru-RU" sz="2200"/>
              <a:t>: </a:t>
            </a:r>
          </a:p>
          <a:p>
            <a:pPr marL="0" indent="0">
              <a:buNone/>
            </a:pPr>
            <a:r>
              <a:rPr lang="ru-RU" sz="2200"/>
              <a:t>Тело (вовлеченные части тела)</a:t>
            </a:r>
          </a:p>
          <a:p>
            <a:pPr marL="0" indent="0">
              <a:buNone/>
            </a:pPr>
            <a:r>
              <a:rPr lang="ru-RU" sz="2200"/>
              <a:t>Пространство (локализ.,направление и траектория движения)</a:t>
            </a:r>
          </a:p>
          <a:p>
            <a:pPr marL="0" indent="0">
              <a:buNone/>
            </a:pPr>
            <a:r>
              <a:rPr lang="ru-RU" sz="2200"/>
              <a:t>Усилие (как тело выполняет движения) </a:t>
            </a:r>
          </a:p>
          <a:p>
            <a:pPr marL="0" indent="0">
              <a:buNone/>
            </a:pPr>
            <a:r>
              <a:rPr lang="ru-RU" sz="2200"/>
              <a:t>Форма (формы, которые тело совершает в пространстве)</a:t>
            </a:r>
          </a:p>
        </p:txBody>
      </p:sp>
    </p:spTree>
    <p:extLst>
      <p:ext uri="{BB962C8B-B14F-4D97-AF65-F5344CB8AC3E}">
        <p14:creationId xmlns:p14="http://schemas.microsoft.com/office/powerpoint/2010/main" val="923085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033586-4D7B-46BB-B5ED-2083FC5C7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ru-RU" sz="4000">
                <a:solidFill>
                  <a:srgbClr val="FFFFFF"/>
                </a:solidFill>
              </a:rPr>
              <a:t>Жесты </a:t>
            </a:r>
            <a:r>
              <a:rPr lang="en-US" sz="4000">
                <a:solidFill>
                  <a:srgbClr val="FFFFFF"/>
                </a:solidFill>
              </a:rPr>
              <a:t>&amp; </a:t>
            </a:r>
            <a:r>
              <a:rPr lang="kk-KZ" sz="4000">
                <a:solidFill>
                  <a:srgbClr val="FFFFFF"/>
                </a:solidFill>
              </a:rPr>
              <a:t>двжижения</a:t>
            </a:r>
            <a:r>
              <a:rPr lang="ru-RU" sz="4000">
                <a:solidFill>
                  <a:srgbClr val="FFFFFF"/>
                </a:solidFill>
              </a:rPr>
              <a:t>? 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FD188E-78FE-4FE0-BEA7-A2D827093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2400">
                <a:solidFill>
                  <a:srgbClr val="FEFFFF"/>
                </a:solidFill>
              </a:rPr>
              <a:t>Все жесты являются движениями, но не все движения являются жестами!</a:t>
            </a:r>
          </a:p>
          <a:p>
            <a:r>
              <a:rPr lang="ru-RU" sz="2400">
                <a:solidFill>
                  <a:srgbClr val="FEFFFF"/>
                </a:solidFill>
              </a:rPr>
              <a:t>Обычно их делят на следующие категории: </a:t>
            </a:r>
            <a:r>
              <a:rPr lang="ru-RU" sz="2400" b="1">
                <a:solidFill>
                  <a:srgbClr val="FEFFFF"/>
                </a:solidFill>
              </a:rPr>
              <a:t>эмблемы, иллюстраторы и адаптеры. </a:t>
            </a:r>
          </a:p>
        </p:txBody>
      </p:sp>
    </p:spTree>
    <p:extLst>
      <p:ext uri="{BB962C8B-B14F-4D97-AF65-F5344CB8AC3E}">
        <p14:creationId xmlns:p14="http://schemas.microsoft.com/office/powerpoint/2010/main" val="4271346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A64A9E-4F47-463C-8E37-A299B5847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548640"/>
            <a:ext cx="9543405" cy="1188720"/>
          </a:xfrm>
        </p:spPr>
        <p:txBody>
          <a:bodyPr>
            <a:normAutofit/>
          </a:bodyPr>
          <a:lstStyle/>
          <a:p>
            <a:r>
              <a:rPr lang="ru-RU" sz="3700" b="1">
                <a:solidFill>
                  <a:schemeClr val="tx1">
                    <a:lumMod val="85000"/>
                    <a:lumOff val="15000"/>
                  </a:schemeClr>
                </a:solidFill>
              </a:rPr>
              <a:t>Сочетание положения тела и частей тела, движений и жестов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4D5A9B-DAAE-43E3-94D4-D104325D3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5"/>
            <a:ext cx="8276026" cy="332003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2000">
                <a:solidFill>
                  <a:schemeClr val="tx1">
                    <a:lumMod val="85000"/>
                    <a:lumOff val="15000"/>
                  </a:schemeClr>
                </a:solidFill>
              </a:rPr>
              <a:t>Попытки создать единую систему 2012)</a:t>
            </a:r>
            <a:endParaRPr lang="ru-RU" sz="2000">
              <a:solidFill>
                <a:schemeClr val="tx1">
                  <a:lumMod val="85000"/>
                  <a:lumOff val="15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ru-RU" sz="2000">
                <a:solidFill>
                  <a:schemeClr val="tx1">
                    <a:lumMod val="85000"/>
                    <a:lumOff val="15000"/>
                  </a:schemeClr>
                </a:solidFill>
              </a:rPr>
              <a:t>Система </a:t>
            </a:r>
            <a:r>
              <a:rPr lang="ru-RU" sz="2000" b="1">
                <a:solidFill>
                  <a:schemeClr val="tx1">
                    <a:lumMod val="85000"/>
                    <a:lumOff val="15000"/>
                  </a:schemeClr>
                </a:solidFill>
              </a:rPr>
              <a:t>(BAP) </a:t>
            </a:r>
            <a:r>
              <a:rPr lang="ru-RU" sz="2000">
                <a:solidFill>
                  <a:schemeClr val="tx1">
                    <a:lumMod val="85000"/>
                    <a:lumOff val="15000"/>
                  </a:schemeClr>
                </a:solidFill>
              </a:rPr>
              <a:t>объединяет несколько подходов к кодированию для изучения выражения эмоций с использованием многоуровневого(анатомическая, форма и функциональная) система кодирования. </a:t>
            </a:r>
          </a:p>
          <a:p>
            <a:pPr marL="0" indent="0">
              <a:buNone/>
            </a:pPr>
            <a:r>
              <a:rPr lang="ru-RU" sz="2000" b="1">
                <a:solidFill>
                  <a:schemeClr val="tx1">
                    <a:lumMod val="85000"/>
                    <a:lumOff val="15000"/>
                  </a:schemeClr>
                </a:solidFill>
              </a:rPr>
              <a:t>141</a:t>
            </a:r>
            <a:r>
              <a:rPr lang="ru-RU" sz="2000">
                <a:solidFill>
                  <a:schemeClr val="tx1">
                    <a:lumMod val="85000"/>
                    <a:lumOff val="15000"/>
                  </a:schemeClr>
                </a:solidFill>
              </a:rPr>
              <a:t> движением можно комбинировать для описания положения движение тела и частей тела, а также, когда это применимо, коммуникативное намерение жеста.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30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B915F7-6851-4897-96EF-239B0A386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r>
              <a:rPr lang="ru-RU" sz="4800" dirty="0">
                <a:solidFill>
                  <a:schemeClr val="bg1"/>
                </a:solidFill>
              </a:rPr>
              <a:t>Уровни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324D280-06B9-4BE1-8568-2581C6FE6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r>
              <a:rPr lang="ru-RU" sz="1900" b="1"/>
              <a:t>Анатомический уровень - </a:t>
            </a:r>
            <a:r>
              <a:rPr lang="ru-RU" sz="1900"/>
              <a:t>какие части тела связаны с движением </a:t>
            </a:r>
            <a:r>
              <a:rPr lang="ru-RU" sz="1900" b="1"/>
              <a:t>Доступные артикуляторы</a:t>
            </a:r>
            <a:r>
              <a:rPr lang="ru-RU" sz="1900"/>
              <a:t>: шея, туловище (включая позвоночник и грудную клетку), верхняя и предплечья (включая плечи, локти, запястья и пальцы) и ноги.</a:t>
            </a:r>
          </a:p>
          <a:p>
            <a:r>
              <a:rPr lang="ru-RU" sz="1900" b="1"/>
              <a:t>Функциональный уровень </a:t>
            </a:r>
            <a:r>
              <a:rPr lang="ru-RU" sz="1900"/>
              <a:t>предлагает различать эмблемы, жесты иллюстраторов и манипуляторов.</a:t>
            </a:r>
          </a:p>
          <a:p>
            <a:endParaRPr lang="ru-RU" sz="1900"/>
          </a:p>
          <a:p>
            <a:pPr marL="0" indent="0">
              <a:buNone/>
            </a:pPr>
            <a:endParaRPr lang="ru-RU" sz="1900"/>
          </a:p>
          <a:p>
            <a:r>
              <a:rPr lang="ru-RU" sz="1900" i="1"/>
              <a:t>(BAP использовался для кодирования выступления профессиональных актеров, кодирующих эмоциональные состояния)</a:t>
            </a:r>
          </a:p>
        </p:txBody>
      </p:sp>
    </p:spTree>
    <p:extLst>
      <p:ext uri="{BB962C8B-B14F-4D97-AF65-F5344CB8AC3E}">
        <p14:creationId xmlns:p14="http://schemas.microsoft.com/office/powerpoint/2010/main" val="17922869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739</Words>
  <Application>Microsoft Office PowerPoint</Application>
  <PresentationFormat>Широкоэкранный</PresentationFormat>
  <Paragraphs>61</Paragraphs>
  <Slides>20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Тема Office</vt:lpstr>
      <vt:lpstr>Expressing emotion through and gesture </vt:lpstr>
      <vt:lpstr>Что изучаем? </vt:lpstr>
      <vt:lpstr>В чем сложность брат?</vt:lpstr>
      <vt:lpstr>Проблемы научного сообщества </vt:lpstr>
      <vt:lpstr>Системы кодирования </vt:lpstr>
      <vt:lpstr>Представление движения</vt:lpstr>
      <vt:lpstr>Жесты &amp; двжижения? </vt:lpstr>
      <vt:lpstr>Сочетание положения тела и частей тела, движений и жестов</vt:lpstr>
      <vt:lpstr>Уровни </vt:lpstr>
      <vt:lpstr>Выражение эмоций через статическую позу</vt:lpstr>
      <vt:lpstr>Презентация PowerPoint</vt:lpstr>
      <vt:lpstr>Выражение эмоций через движение</vt:lpstr>
      <vt:lpstr>Презентация PowerPoint</vt:lpstr>
      <vt:lpstr>Выражение эмоций с помощью определенных жестов</vt:lpstr>
      <vt:lpstr>Презентация PowerPoint</vt:lpstr>
      <vt:lpstr>И для чего это надо было?  </vt:lpstr>
      <vt:lpstr>Анимационные системы </vt:lpstr>
      <vt:lpstr>Прямое сопоставление эмоционального состояния с параметрами экспрессивности (Ball and Breese 2000)</vt:lpstr>
      <vt:lpstr>Эмоциональное состояние и параметры экспрессивности </vt:lpstr>
      <vt:lpstr>Выводы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Expressing emotion through and gesture </dc:title>
  <dc:creator> </dc:creator>
  <cp:lastModifiedBy> </cp:lastModifiedBy>
  <cp:revision>2</cp:revision>
  <dcterms:created xsi:type="dcterms:W3CDTF">2022-02-12T11:52:10Z</dcterms:created>
  <dcterms:modified xsi:type="dcterms:W3CDTF">2022-02-12T13:26:19Z</dcterms:modified>
</cp:coreProperties>
</file>

<file path=docProps/thumbnail.jpeg>
</file>